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8" r:id="rId3"/>
    <p:sldId id="257"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6364" autoAdjust="0"/>
  </p:normalViewPr>
  <p:slideViewPr>
    <p:cSldViewPr snapToGrid="0">
      <p:cViewPr>
        <p:scale>
          <a:sx n="66" d="100"/>
          <a:sy n="66" d="100"/>
        </p:scale>
        <p:origin x="90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ADCBF2-7691-48FC-A46E-9D798CE83B6C}" type="datetimeFigureOut">
              <a:rPr lang="en-US" smtClean="0"/>
              <a:t>1/20/2020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175CF0-345A-4882-9288-CA4E269BB776}" type="slidenum">
              <a:rPr lang="en-US" smtClean="0"/>
              <a:t>‹#›</a:t>
            </a:fld>
            <a:endParaRPr lang="en-US"/>
          </a:p>
        </p:txBody>
      </p:sp>
    </p:spTree>
    <p:extLst>
      <p:ext uri="{BB962C8B-B14F-4D97-AF65-F5344CB8AC3E}">
        <p14:creationId xmlns:p14="http://schemas.microsoft.com/office/powerpoint/2010/main" val="3622012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every organization, Data protection is essential.</a:t>
            </a:r>
            <a:r>
              <a:rPr lang="en-US" baseline="0" dirty="0" smtClean="0"/>
              <a:t> Every stakeholder within the organization requires their personal data kept confidential. As company amount of data grows, the company would require more protection hence the need to adhere to GDPR. When data is well protected, the organization will be able to transfer data from one application program to another without any risk of data loss. Also, adherence to the protection regulation would help the company create strong data recovery mechanisms hence reducing risk of personal data loss. </a:t>
            </a:r>
            <a:endParaRPr lang="en-US" dirty="0"/>
          </a:p>
        </p:txBody>
      </p:sp>
      <p:sp>
        <p:nvSpPr>
          <p:cNvPr id="4" name="Slide Number Placeholder 3"/>
          <p:cNvSpPr>
            <a:spLocks noGrp="1"/>
          </p:cNvSpPr>
          <p:nvPr>
            <p:ph type="sldNum" sz="quarter" idx="10"/>
          </p:nvPr>
        </p:nvSpPr>
        <p:spPr/>
        <p:txBody>
          <a:bodyPr/>
          <a:lstStyle/>
          <a:p>
            <a:fld id="{2D175CF0-345A-4882-9288-CA4E269BB776}" type="slidenum">
              <a:rPr lang="en-US" smtClean="0"/>
              <a:t>2</a:t>
            </a:fld>
            <a:endParaRPr lang="en-US"/>
          </a:p>
        </p:txBody>
      </p:sp>
    </p:spTree>
    <p:extLst>
      <p:ext uri="{BB962C8B-B14F-4D97-AF65-F5344CB8AC3E}">
        <p14:creationId xmlns:p14="http://schemas.microsoft.com/office/powerpoint/2010/main" val="1663440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GDPR</a:t>
            </a:r>
            <a:r>
              <a:rPr lang="en-US" baseline="0" dirty="0" smtClean="0"/>
              <a:t> is essential in every organization including our organization. GDPR will help our organization to be much in control over personal data hence ensuring that there is not time when data is compromised. Additionally, GDPR will help our organization in the simplification of the regulatory environment hence few personnel will be responsible for data safety mechanisms. GDPR will also provide us with the necessary requirements that will help us to effectively process all personal data. As controllers and processors of personal data, GDPR will make us always to ensure that there are effective technical and organizational measures in the organization (</a:t>
            </a:r>
            <a:r>
              <a:rPr lang="en-US" dirty="0" smtClean="0"/>
              <a:t>Chua, </a:t>
            </a:r>
            <a:r>
              <a:rPr lang="en-US" dirty="0" err="1" smtClean="0"/>
              <a:t>Herbland</a:t>
            </a:r>
            <a:r>
              <a:rPr lang="en-US" dirty="0" smtClean="0"/>
              <a:t>, Wong &amp; Chang, 2017)</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D175CF0-345A-4882-9288-CA4E269BB776}" type="slidenum">
              <a:rPr lang="en-US" smtClean="0"/>
              <a:t>3</a:t>
            </a:fld>
            <a:endParaRPr lang="en-US"/>
          </a:p>
        </p:txBody>
      </p:sp>
    </p:spTree>
    <p:extLst>
      <p:ext uri="{BB962C8B-B14F-4D97-AF65-F5344CB8AC3E}">
        <p14:creationId xmlns:p14="http://schemas.microsoft.com/office/powerpoint/2010/main" val="1239971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a:t>
            </a:r>
            <a:r>
              <a:rPr lang="en-US" baseline="0" dirty="0" smtClean="0"/>
              <a:t> that organizations comply with GDPR since there is need to minimize data breaches that can happen any time. Data can get lost, stolen or fall on wrong hands of peoples hence the need for protection. Compliance to GDPR helps organizations to legally gather personal data under strict conditions to avoid data breaches. Some of the staff on an organization may decide to exploit and misuse the personal data. This can be avoided through compliance with GDPR. Lastly, an organization will be in the position to respect the rights of the data owners of they comply with GDPR (</a:t>
            </a:r>
            <a:r>
              <a:rPr lang="en-US" dirty="0" smtClean="0"/>
              <a:t>Lovell</a:t>
            </a:r>
            <a:r>
              <a:rPr lang="en-US" baseline="0" dirty="0" smtClean="0"/>
              <a:t> </a:t>
            </a:r>
            <a:r>
              <a:rPr lang="en-US" dirty="0" smtClean="0"/>
              <a:t>&amp; Foy, 2018)</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D175CF0-345A-4882-9288-CA4E269BB776}" type="slidenum">
              <a:rPr lang="en-US" smtClean="0"/>
              <a:t>4</a:t>
            </a:fld>
            <a:endParaRPr lang="en-US"/>
          </a:p>
        </p:txBody>
      </p:sp>
    </p:spTree>
    <p:extLst>
      <p:ext uri="{BB962C8B-B14F-4D97-AF65-F5344CB8AC3E}">
        <p14:creationId xmlns:p14="http://schemas.microsoft.com/office/powerpoint/2010/main" val="3870689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GDPR is much essential to the organization as a whole. The organization much benefits since all</a:t>
            </a:r>
            <a:r>
              <a:rPr lang="en-US" baseline="0" dirty="0" smtClean="0"/>
              <a:t> data legislations are slim-lined hence easy to adhere to. Additionally, data protection is assured even when it comes to production of new products and technologies within the organization. Through GDPR, an organization is in the position of adopting new techniques which would much benefit the organization in personal data collection and analyzing </a:t>
            </a:r>
            <a:r>
              <a:rPr lang="en-US" baseline="0" dirty="0" smtClean="0"/>
              <a:t>(</a:t>
            </a:r>
            <a:r>
              <a:rPr lang="en-KE" dirty="0" smtClean="0"/>
              <a:t>Goddard, 2017).</a:t>
            </a: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2D175CF0-345A-4882-9288-CA4E269BB776}" type="slidenum">
              <a:rPr lang="en-US" smtClean="0"/>
              <a:t>5</a:t>
            </a:fld>
            <a:endParaRPr lang="en-US"/>
          </a:p>
        </p:txBody>
      </p:sp>
    </p:spTree>
    <p:extLst>
      <p:ext uri="{BB962C8B-B14F-4D97-AF65-F5344CB8AC3E}">
        <p14:creationId xmlns:p14="http://schemas.microsoft.com/office/powerpoint/2010/main" val="3749819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GDPR has</a:t>
            </a:r>
            <a:r>
              <a:rPr lang="en-US" baseline="0" dirty="0" smtClean="0"/>
              <a:t> great benefits to the consumer. The regulation provide the right to the consumer to be informed when data has been hacked so that they can take the appropriate measure to ensure their data is not abused. Also, consumers have the right to be update on the usability of their data and be able to access it anytime. With aces to their data, consumers remain in a good position to opt out of the organization deals. When the consumer does not have any further transactions with the organization, they have the freedom to ask the organization to permanently delete their personal data and never to be used again. </a:t>
            </a:r>
            <a:endParaRPr lang="en-US" dirty="0"/>
          </a:p>
        </p:txBody>
      </p:sp>
      <p:sp>
        <p:nvSpPr>
          <p:cNvPr id="4" name="Slide Number Placeholder 3"/>
          <p:cNvSpPr>
            <a:spLocks noGrp="1"/>
          </p:cNvSpPr>
          <p:nvPr>
            <p:ph type="sldNum" sz="quarter" idx="10"/>
          </p:nvPr>
        </p:nvSpPr>
        <p:spPr/>
        <p:txBody>
          <a:bodyPr/>
          <a:lstStyle/>
          <a:p>
            <a:fld id="{2D175CF0-345A-4882-9288-CA4E269BB776}" type="slidenum">
              <a:rPr lang="en-US" smtClean="0"/>
              <a:t>6</a:t>
            </a:fld>
            <a:endParaRPr lang="en-US"/>
          </a:p>
        </p:txBody>
      </p:sp>
    </p:spTree>
    <p:extLst>
      <p:ext uri="{BB962C8B-B14F-4D97-AF65-F5344CB8AC3E}">
        <p14:creationId xmlns:p14="http://schemas.microsoft.com/office/powerpoint/2010/main" val="3374723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Under</a:t>
            </a:r>
            <a:r>
              <a:rPr lang="en-US" baseline="0" dirty="0" smtClean="0"/>
              <a:t> GDPR, organizations are required to report any form of personal data breach within 72 hours to the relevant supervisory bodies. Additionally, if a breach is serious, the organization need to let the consumers and the public aware. The consumers have the right to be informed of breach without undue delay </a:t>
            </a:r>
            <a:r>
              <a:rPr lang="en-US" baseline="0" dirty="0" smtClean="0"/>
              <a:t>(</a:t>
            </a:r>
            <a:r>
              <a:rPr lang="en-KE" dirty="0" smtClean="0"/>
              <a:t>Goddard, 2017).</a:t>
            </a: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2D175CF0-345A-4882-9288-CA4E269BB776}" type="slidenum">
              <a:rPr lang="en-US" smtClean="0"/>
              <a:t>7</a:t>
            </a:fld>
            <a:endParaRPr lang="en-US"/>
          </a:p>
        </p:txBody>
      </p:sp>
    </p:spTree>
    <p:extLst>
      <p:ext uri="{BB962C8B-B14F-4D97-AF65-F5344CB8AC3E}">
        <p14:creationId xmlns:p14="http://schemas.microsoft.com/office/powerpoint/2010/main" val="4072528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Non-compliance attracts fines and penalties to the organization. the fines</a:t>
            </a:r>
            <a:r>
              <a:rPr lang="en-US" baseline="0" dirty="0" smtClean="0"/>
              <a:t> charged to organization range from 10 million euros </a:t>
            </a:r>
            <a:r>
              <a:rPr lang="en-US" dirty="0" smtClean="0"/>
              <a:t>to four per cent of the company's annual global turnover, a figure which for some could mean billions. However, the fines depends</a:t>
            </a:r>
            <a:r>
              <a:rPr lang="en-US" baseline="0" dirty="0" smtClean="0"/>
              <a:t> on the severity of the breach. Infringement of the rights of the data subjects attracts for a fine of 20 million euros while mishandling of data attracts a fine of 10 million euros (</a:t>
            </a:r>
            <a:r>
              <a:rPr lang="en-KE" dirty="0" smtClean="0"/>
              <a:t>Goddard, 2017).</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D175CF0-345A-4882-9288-CA4E269BB776}" type="slidenum">
              <a:rPr lang="en-US" smtClean="0"/>
              <a:t>8</a:t>
            </a:fld>
            <a:endParaRPr lang="en-US"/>
          </a:p>
        </p:txBody>
      </p:sp>
    </p:spTree>
    <p:extLst>
      <p:ext uri="{BB962C8B-B14F-4D97-AF65-F5344CB8AC3E}">
        <p14:creationId xmlns:p14="http://schemas.microsoft.com/office/powerpoint/2010/main" val="1284753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3626334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3690767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1972966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0EC8C2-24DD-4123-AE21-55DFE985EE4B}"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3856724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0EC8C2-24DD-4123-AE21-55DFE985EE4B}" type="datetimeFigureOut">
              <a:rPr lang="en-US" smtClean="0"/>
              <a:t>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38322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261545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869020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1169808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0EC8C2-24DD-4123-AE21-55DFE985EE4B}"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374340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0EC8C2-24DD-4123-AE21-55DFE985EE4B}"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849176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291045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59430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2240547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1771481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2826230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2327678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0EC8C2-24DD-4123-AE21-55DFE985EE4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ADBD1-EEBC-4415-BD30-1E4D51A6FD5C}" type="slidenum">
              <a:rPr lang="en-US" smtClean="0"/>
              <a:t>‹#›</a:t>
            </a:fld>
            <a:endParaRPr lang="en-US"/>
          </a:p>
        </p:txBody>
      </p:sp>
    </p:spTree>
    <p:extLst>
      <p:ext uri="{BB962C8B-B14F-4D97-AF65-F5344CB8AC3E}">
        <p14:creationId xmlns:p14="http://schemas.microsoft.com/office/powerpoint/2010/main" val="3038353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0EC8C2-24DD-4123-AE21-55DFE985EE4B}" type="datetimeFigureOut">
              <a:rPr lang="en-US" smtClean="0"/>
              <a:t>1/20/2020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04ADBD1-EEBC-4415-BD30-1E4D51A6FD5C}" type="slidenum">
              <a:rPr lang="en-US" smtClean="0"/>
              <a:t>‹#›</a:t>
            </a:fld>
            <a:endParaRPr lang="en-US"/>
          </a:p>
        </p:txBody>
      </p:sp>
    </p:spTree>
    <p:extLst>
      <p:ext uri="{BB962C8B-B14F-4D97-AF65-F5344CB8AC3E}">
        <p14:creationId xmlns:p14="http://schemas.microsoft.com/office/powerpoint/2010/main" val="35553891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Adherence to </a:t>
            </a:r>
            <a:r>
              <a:rPr lang="en-US" dirty="0"/>
              <a:t>General Data Protection Regulation (GDPR)</a:t>
            </a:r>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772989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38200" y="1825625"/>
            <a:ext cx="6045200" cy="4351338"/>
          </a:xfrm>
        </p:spPr>
        <p:txBody>
          <a:bodyPr>
            <a:normAutofit fontScale="92500" lnSpcReduction="10000"/>
          </a:bodyPr>
          <a:lstStyle/>
          <a:p>
            <a:r>
              <a:rPr lang="en-US" sz="3200" dirty="0" smtClean="0"/>
              <a:t>Confidential of personal data is essential</a:t>
            </a:r>
          </a:p>
          <a:p>
            <a:r>
              <a:rPr lang="en-US" sz="3200" dirty="0" smtClean="0"/>
              <a:t>As data stored continues to increase, more protection is needed</a:t>
            </a:r>
          </a:p>
          <a:p>
            <a:r>
              <a:rPr lang="en-US" sz="3200" dirty="0" smtClean="0"/>
              <a:t>Protection eases </a:t>
            </a:r>
            <a:r>
              <a:rPr lang="en-US" sz="3200" dirty="0"/>
              <a:t>d</a:t>
            </a:r>
            <a:r>
              <a:rPr lang="en-US" sz="3200" dirty="0" smtClean="0"/>
              <a:t>ata portability</a:t>
            </a:r>
          </a:p>
          <a:p>
            <a:r>
              <a:rPr lang="en-US" sz="3200" dirty="0" smtClean="0"/>
              <a:t>Enable creation of strong recovery mechanisms</a:t>
            </a:r>
            <a:endParaRPr lang="en-US" sz="3200" dirty="0"/>
          </a:p>
        </p:txBody>
      </p:sp>
      <p:pic>
        <p:nvPicPr>
          <p:cNvPr id="4" name="Picture 3"/>
          <p:cNvPicPr>
            <a:picLocks noChangeAspect="1"/>
          </p:cNvPicPr>
          <p:nvPr/>
        </p:nvPicPr>
        <p:blipFill>
          <a:blip r:embed="rId3"/>
          <a:stretch>
            <a:fillRect/>
          </a:stretch>
        </p:blipFill>
        <p:spPr>
          <a:xfrm>
            <a:off x="7121525" y="1690687"/>
            <a:ext cx="4232275" cy="4486275"/>
          </a:xfrm>
          <a:prstGeom prst="rect">
            <a:avLst/>
          </a:prstGeom>
        </p:spPr>
      </p:pic>
    </p:spTree>
    <p:extLst>
      <p:ext uri="{BB962C8B-B14F-4D97-AF65-F5344CB8AC3E}">
        <p14:creationId xmlns:p14="http://schemas.microsoft.com/office/powerpoint/2010/main" val="358757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GDPR  </a:t>
            </a:r>
            <a:endParaRPr lang="en-US" dirty="0"/>
          </a:p>
        </p:txBody>
      </p:sp>
      <p:sp>
        <p:nvSpPr>
          <p:cNvPr id="3" name="Content Placeholder 2"/>
          <p:cNvSpPr>
            <a:spLocks noGrp="1"/>
          </p:cNvSpPr>
          <p:nvPr>
            <p:ph idx="1"/>
          </p:nvPr>
        </p:nvSpPr>
        <p:spPr>
          <a:xfrm>
            <a:off x="838200" y="1825625"/>
            <a:ext cx="6248400" cy="4351338"/>
          </a:xfrm>
        </p:spPr>
        <p:txBody>
          <a:bodyPr>
            <a:normAutofit lnSpcReduction="10000"/>
          </a:bodyPr>
          <a:lstStyle/>
          <a:p>
            <a:r>
              <a:rPr lang="en-US" sz="3200" dirty="0" smtClean="0"/>
              <a:t>Control to organization over personal data</a:t>
            </a:r>
          </a:p>
          <a:p>
            <a:r>
              <a:rPr lang="en-US" sz="3200" dirty="0" smtClean="0"/>
              <a:t>Simplify regulatory environment</a:t>
            </a:r>
          </a:p>
          <a:p>
            <a:r>
              <a:rPr lang="en-US" sz="3200" dirty="0" smtClean="0"/>
              <a:t>Effective processing of personal data</a:t>
            </a:r>
          </a:p>
          <a:p>
            <a:r>
              <a:rPr lang="en-US" sz="3200" dirty="0" smtClean="0"/>
              <a:t>Improves technical and organizational measures</a:t>
            </a:r>
            <a:endParaRPr lang="en-US" sz="3200" dirty="0"/>
          </a:p>
        </p:txBody>
      </p:sp>
      <p:pic>
        <p:nvPicPr>
          <p:cNvPr id="4" name="Picture 3"/>
          <p:cNvPicPr>
            <a:picLocks noChangeAspect="1"/>
          </p:cNvPicPr>
          <p:nvPr/>
        </p:nvPicPr>
        <p:blipFill>
          <a:blip r:embed="rId3"/>
          <a:stretch>
            <a:fillRect/>
          </a:stretch>
        </p:blipFill>
        <p:spPr>
          <a:xfrm>
            <a:off x="7086600" y="1825625"/>
            <a:ext cx="4267200" cy="4351338"/>
          </a:xfrm>
          <a:prstGeom prst="rect">
            <a:avLst/>
          </a:prstGeom>
        </p:spPr>
      </p:pic>
    </p:spTree>
    <p:extLst>
      <p:ext uri="{BB962C8B-B14F-4D97-AF65-F5344CB8AC3E}">
        <p14:creationId xmlns:p14="http://schemas.microsoft.com/office/powerpoint/2010/main" val="4239071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GDPR compliance</a:t>
            </a:r>
            <a:endParaRPr lang="en-US" dirty="0"/>
          </a:p>
        </p:txBody>
      </p:sp>
      <p:sp>
        <p:nvSpPr>
          <p:cNvPr id="3" name="Content Placeholder 2"/>
          <p:cNvSpPr>
            <a:spLocks noGrp="1"/>
          </p:cNvSpPr>
          <p:nvPr>
            <p:ph idx="1"/>
          </p:nvPr>
        </p:nvSpPr>
        <p:spPr>
          <a:xfrm>
            <a:off x="838200" y="1825625"/>
            <a:ext cx="5207000" cy="4351338"/>
          </a:xfrm>
        </p:spPr>
        <p:txBody>
          <a:bodyPr>
            <a:noAutofit/>
          </a:bodyPr>
          <a:lstStyle/>
          <a:p>
            <a:r>
              <a:rPr lang="en-US" sz="3200" dirty="0" smtClean="0"/>
              <a:t>Reduce risk of data breaches</a:t>
            </a:r>
          </a:p>
          <a:p>
            <a:r>
              <a:rPr lang="en-US" sz="3200" dirty="0" smtClean="0"/>
              <a:t>Gathering personal data legally and under strict conditions</a:t>
            </a:r>
          </a:p>
          <a:p>
            <a:r>
              <a:rPr lang="en-US" sz="3200" dirty="0" smtClean="0"/>
              <a:t>Protection of personal data from exploitation and misuse</a:t>
            </a:r>
          </a:p>
          <a:p>
            <a:r>
              <a:rPr lang="en-US" sz="3200" dirty="0" smtClean="0"/>
              <a:t>Respect of rights of data owners</a:t>
            </a:r>
          </a:p>
        </p:txBody>
      </p:sp>
      <p:pic>
        <p:nvPicPr>
          <p:cNvPr id="4" name="Picture 3"/>
          <p:cNvPicPr>
            <a:picLocks noChangeAspect="1"/>
          </p:cNvPicPr>
          <p:nvPr/>
        </p:nvPicPr>
        <p:blipFill>
          <a:blip r:embed="rId3"/>
          <a:stretch>
            <a:fillRect/>
          </a:stretch>
        </p:blipFill>
        <p:spPr>
          <a:xfrm>
            <a:off x="6045200" y="1690687"/>
            <a:ext cx="5168900" cy="4486275"/>
          </a:xfrm>
          <a:prstGeom prst="rect">
            <a:avLst/>
          </a:prstGeom>
        </p:spPr>
      </p:pic>
    </p:spTree>
    <p:extLst>
      <p:ext uri="{BB962C8B-B14F-4D97-AF65-F5344CB8AC3E}">
        <p14:creationId xmlns:p14="http://schemas.microsoft.com/office/powerpoint/2010/main" val="1131645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GDPR Importance to Organization</a:t>
            </a:r>
            <a:endParaRPr lang="en-US" dirty="0"/>
          </a:p>
        </p:txBody>
      </p:sp>
      <p:sp>
        <p:nvSpPr>
          <p:cNvPr id="3" name="Content Placeholder 2"/>
          <p:cNvSpPr>
            <a:spLocks noGrp="1"/>
          </p:cNvSpPr>
          <p:nvPr>
            <p:ph idx="1"/>
          </p:nvPr>
        </p:nvSpPr>
        <p:spPr>
          <a:xfrm>
            <a:off x="838200" y="1825625"/>
            <a:ext cx="6604000" cy="4351338"/>
          </a:xfrm>
        </p:spPr>
        <p:txBody>
          <a:bodyPr>
            <a:normAutofit/>
          </a:bodyPr>
          <a:lstStyle/>
          <a:p>
            <a:r>
              <a:rPr lang="en-US" sz="3200" dirty="0" smtClean="0"/>
              <a:t>Slim-lining data legislation</a:t>
            </a:r>
          </a:p>
          <a:p>
            <a:r>
              <a:rPr lang="en-US" sz="3200" dirty="0" smtClean="0"/>
              <a:t>Provides data protection by design in new products and technologies</a:t>
            </a:r>
          </a:p>
          <a:p>
            <a:r>
              <a:rPr lang="en-US" sz="3200" dirty="0" smtClean="0"/>
              <a:t>Encourages organization to adopt techniques like  '</a:t>
            </a:r>
            <a:r>
              <a:rPr lang="en-US" sz="3200" dirty="0" err="1" smtClean="0"/>
              <a:t>pseudonymization</a:t>
            </a:r>
            <a:r>
              <a:rPr lang="en-US" sz="3200" dirty="0" smtClean="0"/>
              <a:t>' </a:t>
            </a:r>
            <a:endParaRPr lang="en-US" sz="3200" dirty="0"/>
          </a:p>
        </p:txBody>
      </p:sp>
      <p:pic>
        <p:nvPicPr>
          <p:cNvPr id="4" name="Picture 3"/>
          <p:cNvPicPr>
            <a:picLocks noChangeAspect="1"/>
          </p:cNvPicPr>
          <p:nvPr/>
        </p:nvPicPr>
        <p:blipFill>
          <a:blip r:embed="rId3"/>
          <a:stretch>
            <a:fillRect/>
          </a:stretch>
        </p:blipFill>
        <p:spPr>
          <a:xfrm>
            <a:off x="7442200" y="1825625"/>
            <a:ext cx="3911600" cy="4351338"/>
          </a:xfrm>
          <a:prstGeom prst="rect">
            <a:avLst/>
          </a:prstGeom>
        </p:spPr>
      </p:pic>
    </p:spTree>
    <p:extLst>
      <p:ext uri="{BB962C8B-B14F-4D97-AF65-F5344CB8AC3E}">
        <p14:creationId xmlns:p14="http://schemas.microsoft.com/office/powerpoint/2010/main" val="2792817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GDPR Importance to consumers</a:t>
            </a:r>
            <a:endParaRPr lang="en-US" dirty="0"/>
          </a:p>
        </p:txBody>
      </p:sp>
      <p:sp>
        <p:nvSpPr>
          <p:cNvPr id="3" name="Content Placeholder 2"/>
          <p:cNvSpPr>
            <a:spLocks noGrp="1"/>
          </p:cNvSpPr>
          <p:nvPr>
            <p:ph idx="1"/>
          </p:nvPr>
        </p:nvSpPr>
        <p:spPr>
          <a:xfrm>
            <a:off x="838200" y="1825625"/>
            <a:ext cx="5461000" cy="4351338"/>
          </a:xfrm>
        </p:spPr>
        <p:txBody>
          <a:bodyPr>
            <a:noAutofit/>
          </a:bodyPr>
          <a:lstStyle/>
          <a:p>
            <a:r>
              <a:rPr lang="en-US" sz="3200" dirty="0" smtClean="0"/>
              <a:t>Right to know when data has been hacked</a:t>
            </a:r>
          </a:p>
          <a:p>
            <a:r>
              <a:rPr lang="en-US" sz="3200" dirty="0" smtClean="0"/>
              <a:t>Easier access to own personal data</a:t>
            </a:r>
          </a:p>
          <a:p>
            <a:r>
              <a:rPr lang="en-US" sz="3200" dirty="0" smtClean="0"/>
              <a:t>Easier way to opt out of organization deals</a:t>
            </a:r>
          </a:p>
          <a:p>
            <a:r>
              <a:rPr lang="en-US" sz="3200" dirty="0" smtClean="0"/>
              <a:t>Freedom to request for permanent deletion of personal data</a:t>
            </a:r>
            <a:endParaRPr lang="en-US" sz="3200" dirty="0"/>
          </a:p>
        </p:txBody>
      </p:sp>
      <p:pic>
        <p:nvPicPr>
          <p:cNvPr id="4" name="Picture 3"/>
          <p:cNvPicPr>
            <a:picLocks noChangeAspect="1"/>
          </p:cNvPicPr>
          <p:nvPr/>
        </p:nvPicPr>
        <p:blipFill>
          <a:blip r:embed="rId3"/>
          <a:stretch>
            <a:fillRect/>
          </a:stretch>
        </p:blipFill>
        <p:spPr>
          <a:xfrm>
            <a:off x="6299200" y="1690687"/>
            <a:ext cx="5054600" cy="4486275"/>
          </a:xfrm>
          <a:prstGeom prst="rect">
            <a:avLst/>
          </a:prstGeom>
        </p:spPr>
      </p:pic>
    </p:spTree>
    <p:extLst>
      <p:ext uri="{BB962C8B-B14F-4D97-AF65-F5344CB8AC3E}">
        <p14:creationId xmlns:p14="http://schemas.microsoft.com/office/powerpoint/2010/main" val="3248132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Notification About a Breach</a:t>
            </a:r>
            <a:endParaRPr lang="en-US" dirty="0"/>
          </a:p>
        </p:txBody>
      </p:sp>
      <p:sp>
        <p:nvSpPr>
          <p:cNvPr id="3" name="Content Placeholder 2"/>
          <p:cNvSpPr>
            <a:spLocks noGrp="1"/>
          </p:cNvSpPr>
          <p:nvPr>
            <p:ph idx="1"/>
          </p:nvPr>
        </p:nvSpPr>
        <p:spPr>
          <a:xfrm>
            <a:off x="838200" y="1825625"/>
            <a:ext cx="4953000" cy="4351338"/>
          </a:xfrm>
        </p:spPr>
        <p:txBody>
          <a:bodyPr>
            <a:normAutofit/>
          </a:bodyPr>
          <a:lstStyle/>
          <a:p>
            <a:r>
              <a:rPr lang="en-US" sz="3200" dirty="0" smtClean="0"/>
              <a:t>Reporting a breach should be within 72 hours</a:t>
            </a:r>
          </a:p>
          <a:p>
            <a:r>
              <a:rPr lang="en-US" sz="3200" dirty="0" smtClean="0"/>
              <a:t>Customers and the Public must be notified of all serious breaches</a:t>
            </a:r>
            <a:endParaRPr lang="en-US" sz="3200" dirty="0"/>
          </a:p>
        </p:txBody>
      </p:sp>
      <p:pic>
        <p:nvPicPr>
          <p:cNvPr id="4" name="Picture 3"/>
          <p:cNvPicPr>
            <a:picLocks noChangeAspect="1"/>
          </p:cNvPicPr>
          <p:nvPr/>
        </p:nvPicPr>
        <p:blipFill>
          <a:blip r:embed="rId3"/>
          <a:stretch>
            <a:fillRect/>
          </a:stretch>
        </p:blipFill>
        <p:spPr>
          <a:xfrm>
            <a:off x="5791200" y="1690687"/>
            <a:ext cx="5562600" cy="4486275"/>
          </a:xfrm>
          <a:prstGeom prst="rect">
            <a:avLst/>
          </a:prstGeom>
        </p:spPr>
      </p:pic>
    </p:spTree>
    <p:extLst>
      <p:ext uri="{BB962C8B-B14F-4D97-AF65-F5344CB8AC3E}">
        <p14:creationId xmlns:p14="http://schemas.microsoft.com/office/powerpoint/2010/main" val="52309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Consequences of Non-Compliance</a:t>
            </a:r>
            <a:endParaRPr lang="en-US" dirty="0"/>
          </a:p>
        </p:txBody>
      </p:sp>
      <p:sp>
        <p:nvSpPr>
          <p:cNvPr id="3" name="Content Placeholder 2"/>
          <p:cNvSpPr>
            <a:spLocks noGrp="1"/>
          </p:cNvSpPr>
          <p:nvPr>
            <p:ph idx="1"/>
          </p:nvPr>
        </p:nvSpPr>
        <p:spPr>
          <a:xfrm>
            <a:off x="838200" y="1825625"/>
            <a:ext cx="5765800" cy="4351338"/>
          </a:xfrm>
        </p:spPr>
        <p:txBody>
          <a:bodyPr>
            <a:normAutofit/>
          </a:bodyPr>
          <a:lstStyle/>
          <a:p>
            <a:r>
              <a:rPr lang="en-US" sz="3200" dirty="0" smtClean="0"/>
              <a:t>Fines ranging from 10 million euros to 4% of company’s annual turnovers</a:t>
            </a:r>
          </a:p>
          <a:p>
            <a:r>
              <a:rPr lang="en-US" sz="3200" dirty="0" smtClean="0"/>
              <a:t>Fines depends on severity of the breach.</a:t>
            </a:r>
            <a:endParaRPr lang="en-US" sz="3200" dirty="0"/>
          </a:p>
        </p:txBody>
      </p:sp>
      <p:pic>
        <p:nvPicPr>
          <p:cNvPr id="4" name="Picture 3"/>
          <p:cNvPicPr>
            <a:picLocks noChangeAspect="1"/>
          </p:cNvPicPr>
          <p:nvPr/>
        </p:nvPicPr>
        <p:blipFill>
          <a:blip r:embed="rId3"/>
          <a:stretch>
            <a:fillRect/>
          </a:stretch>
        </p:blipFill>
        <p:spPr>
          <a:xfrm>
            <a:off x="6604000" y="1825625"/>
            <a:ext cx="4749800" cy="4351338"/>
          </a:xfrm>
          <a:prstGeom prst="rect">
            <a:avLst/>
          </a:prstGeom>
        </p:spPr>
      </p:pic>
    </p:spTree>
    <p:extLst>
      <p:ext uri="{BB962C8B-B14F-4D97-AF65-F5344CB8AC3E}">
        <p14:creationId xmlns:p14="http://schemas.microsoft.com/office/powerpoint/2010/main" val="1388243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KE" dirty="0"/>
              <a:t>Goddard, M. (2017). The EU General Data Protection Regulation (GDPR): European regulation that has a global impact. </a:t>
            </a:r>
            <a:r>
              <a:rPr lang="en-KE" i="1" dirty="0"/>
              <a:t>International Journal of Market Research</a:t>
            </a:r>
            <a:r>
              <a:rPr lang="en-KE" dirty="0"/>
              <a:t>, </a:t>
            </a:r>
            <a:r>
              <a:rPr lang="en-KE" i="1" dirty="0"/>
              <a:t>59</a:t>
            </a:r>
            <a:r>
              <a:rPr lang="en-KE" dirty="0"/>
              <a:t>(6), 703-705.</a:t>
            </a:r>
            <a:endParaRPr lang="en-US" dirty="0" smtClean="0">
              <a:effectLst/>
            </a:endParaRPr>
          </a:p>
          <a:p>
            <a:r>
              <a:rPr lang="en-US" dirty="0" smtClean="0"/>
              <a:t>Lovell, M., &amp; Foy, M. A. (2018). General Data Protection Regulation May 2018 (GDPR) How does it affect us?. </a:t>
            </a:r>
            <a:r>
              <a:rPr lang="en-US" i="1" dirty="0" smtClean="0"/>
              <a:t>Bone &amp; Joint 360</a:t>
            </a:r>
            <a:r>
              <a:rPr lang="en-US" dirty="0" smtClean="0"/>
              <a:t>, </a:t>
            </a:r>
            <a:r>
              <a:rPr lang="en-US" i="1" dirty="0" smtClean="0"/>
              <a:t>7</a:t>
            </a:r>
            <a:r>
              <a:rPr lang="en-US" dirty="0" smtClean="0"/>
              <a:t>(4), 41-42.</a:t>
            </a:r>
          </a:p>
          <a:p>
            <a:r>
              <a:rPr lang="en-US" dirty="0" smtClean="0"/>
              <a:t>Chua, H. N., </a:t>
            </a:r>
            <a:r>
              <a:rPr lang="en-US" dirty="0" err="1" smtClean="0"/>
              <a:t>Herbland</a:t>
            </a:r>
            <a:r>
              <a:rPr lang="en-US" dirty="0" smtClean="0"/>
              <a:t>, A., Wong, S. F., &amp; Chang, Y. (2017). Compliance to personal data protection principles: A study of how organizations frame privacy policy notices. </a:t>
            </a:r>
            <a:r>
              <a:rPr lang="en-US" i="1" dirty="0" smtClean="0"/>
              <a:t>Telematics and Informatics</a:t>
            </a:r>
            <a:r>
              <a:rPr lang="en-US" dirty="0" smtClean="0"/>
              <a:t>, </a:t>
            </a:r>
            <a:r>
              <a:rPr lang="en-US" i="1" dirty="0" smtClean="0"/>
              <a:t>34</a:t>
            </a:r>
            <a:r>
              <a:rPr lang="en-US" dirty="0" smtClean="0"/>
              <a:t>(4), 157-170.</a:t>
            </a:r>
          </a:p>
        </p:txBody>
      </p:sp>
    </p:spTree>
    <p:extLst>
      <p:ext uri="{BB962C8B-B14F-4D97-AF65-F5344CB8AC3E}">
        <p14:creationId xmlns:p14="http://schemas.microsoft.com/office/powerpoint/2010/main" val="29901731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129</TotalTime>
  <Words>991</Words>
  <Application>Microsoft Office PowerPoint</Application>
  <PresentationFormat>Widescreen</PresentationFormat>
  <Paragraphs>51</Paragraphs>
  <Slides>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Wingdings 3</vt:lpstr>
      <vt:lpstr>Ion</vt:lpstr>
      <vt:lpstr>Adherence to General Data Protection Regulation (GDPR)</vt:lpstr>
      <vt:lpstr>Introduction</vt:lpstr>
      <vt:lpstr>Importance of GDPR  </vt:lpstr>
      <vt:lpstr>GDPR compliance</vt:lpstr>
      <vt:lpstr>GDPR Importance to Organization</vt:lpstr>
      <vt:lpstr>GDPR Importance to consumers</vt:lpstr>
      <vt:lpstr>Notification About a Breach</vt:lpstr>
      <vt:lpstr>Consequences of Non-Compliance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Adherence to General Data Protection Regulation (GDPR)</dc:title>
  <dc:creator>user</dc:creator>
  <cp:lastModifiedBy>MORRIS</cp:lastModifiedBy>
  <cp:revision>13</cp:revision>
  <dcterms:created xsi:type="dcterms:W3CDTF">2020-01-20T20:14:18Z</dcterms:created>
  <dcterms:modified xsi:type="dcterms:W3CDTF">2020-01-20T22:23:22Z</dcterms:modified>
</cp:coreProperties>
</file>